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_rels/notesSlide26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6.xml" ContentType="application/vnd.openxmlformats-officedocument.presentationml.notesSlide+xml"/>
  <Override PartName="/ppt/_rels/presentation.xml.rels" ContentType="application/vnd.openxmlformats-package.relationships+xml"/>
  <Override PartName="/ppt/media/image11.png" ContentType="image/png"/>
  <Override PartName="/ppt/media/image7.png" ContentType="image/png"/>
  <Override PartName="/ppt/media/image3.png" ContentType="image/png"/>
  <Override PartName="/ppt/media/image22.png" ContentType="image/png"/>
  <Override PartName="/ppt/media/image16.png" ContentType="image/png"/>
  <Override PartName="/ppt/media/image8.png" ContentType="image/png"/>
  <Override PartName="/ppt/media/image4.png" ContentType="image/png"/>
  <Override PartName="/ppt/media/image23.png" ContentType="image/png"/>
  <Override PartName="/ppt/media/image18.gif" ContentType="image/gif"/>
  <Override PartName="/ppt/media/image17.png" ContentType="image/png"/>
  <Override PartName="/ppt/media/image12.jpeg" ContentType="image/jpeg"/>
  <Override PartName="/ppt/media/image13.png" ContentType="image/png"/>
  <Override PartName="/ppt/media/image9.png" ContentType="image/png"/>
  <Override PartName="/ppt/media/image5.png" ContentType="image/png"/>
  <Override PartName="/ppt/media/image24.png" ContentType="image/png"/>
  <Override PartName="/ppt/media/image1.png" ContentType="image/png"/>
  <Override PartName="/ppt/media/image20.png" ContentType="image/png"/>
  <Override PartName="/ppt/media/image14.png" ContentType="image/png"/>
  <Override PartName="/ppt/media/image10.png" ContentType="image/png"/>
  <Override PartName="/ppt/media/image6.png" ContentType="image/png"/>
  <Override PartName="/ppt/media/image2.png" ContentType="image/png"/>
  <Override PartName="/ppt/media/image21.png" ContentType="image/png"/>
  <Override PartName="/ppt/media/image19.png" ContentType="image/png"/>
  <Override PartName="/ppt/media/image15.png" ContentType="image/png"/>
  <Override PartName="/ppt/slideLayouts/slideLayout6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2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22.xml" ContentType="application/vnd.openxmlformats-officedocument.presentationml.slide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6.xml.rels" ContentType="application/vnd.openxmlformats-package.relationships+xml"/>
  <Override PartName="/ppt/slides/_rels/slide22.xml.rels" ContentType="application/vnd.openxmlformats-package.relationships+xml"/>
  <Override PartName="/ppt/slides/_rels/slide18.xml.rels" ContentType="application/vnd.openxmlformats-package.relationships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6.xml" ContentType="application/vnd.openxmlformats-officedocument.theme+xml"/>
  <Override PartName="/ppt/theme/theme3.xml" ContentType="application/vnd.openxmlformats-officedocument.theme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&lt;header&gt;</a:t>
            </a:r>
            <a:endParaRPr/>
          </a:p>
        </p:txBody>
      </p:sp>
      <p:sp>
        <p:nvSpPr>
          <p:cNvPr id="17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bIns="0" lIns="0" rIns="0" tIns="0" wrap="none"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17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r>
              <a:rPr lang="en-US"/>
              <a:t>&lt;footer&gt;</a:t>
            </a:r>
            <a:endParaRPr/>
          </a:p>
        </p:txBody>
      </p:sp>
      <p:sp>
        <p:nvSpPr>
          <p:cNvPr id="17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anchor="b" bIns="0" lIns="0" rIns="0" tIns="0" wrap="none"/>
          <a:p>
            <a:pPr algn="r"/>
            <a:fld id="{016121A1-31C1-41A1-8111-21615141F181}" type="slidenum">
              <a:rPr lang="en-US"/>
              <a:t>&lt;number&gt;</a:t>
            </a:fld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120" cy="1179612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/>
              <a:t>Introduce concept of visual workflows. Yahoo pipes, PISE, Keppler, Galaxy, Taverna, Genome browsers.</a:t>
            </a:r>
            <a:endParaRPr/>
          </a:p>
        </p:txBody>
      </p:sp>
      <p:sp>
        <p:nvSpPr>
          <p:cNvPr id="254" name="CustomShape 2"/>
          <p:cNvSpPr/>
          <p:nvPr/>
        </p:nvSpPr>
        <p:spPr>
          <a:xfrm>
            <a:off x="0" y="0"/>
            <a:ext cx="11796120" cy="11796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91A141-61D1-4161-9161-E151A1B1B11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1796120" cy="11796120"/>
          </a:xfrm>
          <a:prstGeom prst="rect">
            <a:avLst/>
          </a:prstGeom>
        </p:spPr>
        <p:txBody>
          <a:bodyPr bIns="45000" lIns="90000" rIns="90000" tIns="45000"/>
          <a:p>
            <a:r>
              <a:rPr lang="en-US"/>
              <a:t>Maybe here just do: 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/>
              <a:t>hg clone galaxy, 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/>
              <a:t>start it up locally, 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/>
              <a:t>create an account</a:t>
            </a:r>
            <a:endParaRPr/>
          </a:p>
        </p:txBody>
      </p:sp>
      <p:sp>
        <p:nvSpPr>
          <p:cNvPr id="256" name="CustomShape 2"/>
          <p:cNvSpPr/>
          <p:nvPr/>
        </p:nvSpPr>
        <p:spPr>
          <a:xfrm>
            <a:off x="0" y="0"/>
            <a:ext cx="11796120" cy="11796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fld id="{E18111B1-B121-4101-9141-C1115121211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5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04636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63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7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9920" y="36817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616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0456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US"/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000" cy="3976920"/>
          </a:xfrm>
          <a:prstGeom prst="rect">
            <a:avLst/>
          </a:prstGeom>
        </p:spPr>
        <p:txBody>
          <a:bodyPr bIns="0" lIns="0" rIns="0" tIns="0" wrap="none"/>
          <a:p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US"/>
              <a:t>Click to edit the title text format</a:t>
            </a:r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3925800" cy="397692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9920" y="1604520"/>
            <a:ext cx="3925800" cy="397692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>
              <a:lnSpc>
                <a:spcPct val="100000"/>
              </a:lnSpc>
            </a:pPr>
            <a:r>
              <a:rPr lang="en-US"/>
              <a:t>Click to edit the title text format</a:t>
            </a:r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r>
              <a:rPr lang="en-US"/>
              <a:t>Click to edit the title text format</a:t>
            </a:r>
            <a:endParaRPr/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gif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6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4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Visualization and visual workflows</a:t>
            </a:r>
            <a:endParaRPr/>
          </a:p>
        </p:txBody>
      </p:sp>
      <p:sp>
        <p:nvSpPr>
          <p:cNvPr id="177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</p:spPr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Genome browsers: UCSC</a:t>
            </a:r>
            <a:endParaRPr/>
          </a:p>
        </p:txBody>
      </p:sp>
      <p:sp>
        <p:nvSpPr>
          <p:cNvPr id="209" name="CustomShape 2"/>
          <p:cNvSpPr/>
          <p:nvPr/>
        </p:nvSpPr>
        <p:spPr>
          <a:xfrm>
            <a:off x="3103920" y="6248520"/>
            <a:ext cx="2981520" cy="363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http://genome.ucsc.edu/</a:t>
            </a:r>
            <a:endParaRPr/>
          </a:p>
        </p:txBody>
      </p:sp>
      <p:pic>
        <p:nvPicPr>
          <p:cNvPr descr="" id="210" name="Content Placeholder 4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520" cy="452484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Genome browsers: Galaxy trackster</a:t>
            </a:r>
            <a:endParaRPr/>
          </a:p>
        </p:txBody>
      </p:sp>
      <p:pic>
        <p:nvPicPr>
          <p:cNvPr descr="" id="21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2057400"/>
            <a:ext cx="7999920" cy="395100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22160" y="4406760"/>
            <a:ext cx="7771320" cy="13611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en-US" sz="4000">
                <a:solidFill>
                  <a:srgbClr val="000000"/>
                </a:solidFill>
                <a:latin typeface="Calibri"/>
              </a:rPr>
              <a:t>Visual Workflow Tools</a:t>
            </a:r>
            <a:endParaRPr/>
          </a:p>
        </p:txBody>
      </p:sp>
      <p:sp>
        <p:nvSpPr>
          <p:cNvPr id="214" name="CustomShape 2"/>
          <p:cNvSpPr/>
          <p:nvPr/>
        </p:nvSpPr>
        <p:spPr>
          <a:xfrm>
            <a:off x="722160" y="2906640"/>
            <a:ext cx="7771320" cy="1499040"/>
          </a:xfrm>
          <a:prstGeom prst="rect">
            <a:avLst/>
          </a:prstGeom>
        </p:spPr>
        <p:txBody>
          <a:bodyPr anchor="b"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Chain analysis steps together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Manage dependencies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Queue jobs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8b8b8b"/>
                </a:solidFill>
                <a:latin typeface="Calibri"/>
              </a:rPr>
              <a:t>Share data </a:t>
            </a:r>
            <a:r>
              <a:rPr i="1" lang="en-US" sz="2000">
                <a:solidFill>
                  <a:srgbClr val="8b8b8b"/>
                </a:solidFill>
                <a:latin typeface="Calibri"/>
              </a:rPr>
              <a:t>and </a:t>
            </a:r>
            <a:r>
              <a:rPr lang="en-US" sz="2000">
                <a:solidFill>
                  <a:srgbClr val="8b8b8b"/>
                </a:solidFill>
                <a:latin typeface="Calibri"/>
              </a:rPr>
              <a:t>workflows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215" name="Content Placeholder 6"/>
          <p:cNvPicPr/>
          <p:nvPr/>
        </p:nvPicPr>
        <p:blipFill>
          <a:blip r:embed="rId1"/>
          <a:stretch>
            <a:fillRect/>
          </a:stretch>
        </p:blipFill>
        <p:spPr>
          <a:xfrm>
            <a:off x="5541480" y="1622880"/>
            <a:ext cx="3217680" cy="3786120"/>
          </a:xfrm>
          <a:prstGeom prst="rect">
            <a:avLst/>
          </a:prstGeom>
        </p:spPr>
      </p:pic>
      <p:graphicFrame>
        <p:nvGraphicFramePr>
          <p:cNvPr id="216" name="Table 1"/>
          <p:cNvGraphicFramePr/>
          <p:nvPr/>
        </p:nvGraphicFramePr>
        <p:xfrm>
          <a:off x="406080" y="1676520"/>
          <a:ext cx="5104440" cy="3168720"/>
        </p:xfrm>
        <a:graphic>
          <a:graphicData uri="http://schemas.openxmlformats.org/drawingml/2006/table">
            <a:tbl>
              <a:tblPr/>
              <a:tblGrid>
                <a:gridCol w="1819800"/>
                <a:gridCol w="3284640"/>
              </a:tblGrid>
              <a:tr h="3960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Taverna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taverna.org.uk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Galaxy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usegalaxy.org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eHive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ensembl.org/info/docs/eHive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LONI pipeline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pipeline.loni.ucla.edu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GWorkflowDL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gridworkflow.org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BioExtract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bioextract.org</a:t>
                      </a:r>
                      <a:endParaRPr/>
                    </a:p>
                  </a:txBody>
                  <a:tcPr/>
                </a:tc>
              </a:tr>
              <a:tr h="39600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KNIME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knime.org</a:t>
                      </a:r>
                      <a:endParaRPr/>
                    </a:p>
                  </a:txBody>
                  <a:tcPr/>
                </a:tc>
              </a:tr>
              <a:tr h="396720"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Calibri"/>
                        </a:rPr>
                        <a:t>BioClipse</a:t>
                      </a:r>
                      <a:endParaRPr/>
                    </a:p>
                  </a:txBody>
                  <a:tcPr/>
                </a:tc>
                <a:tc>
                  <a:txBody>
                    <a:bodyPr wrap="none"/>
                    <a:p>
                      <a:pPr>
                        <a:lnSpc>
                          <a:spcPct val="100000"/>
                        </a:lnSpc>
                      </a:pPr>
                      <a:r>
                        <a:rPr i="1" lang="en-US" sz="1600">
                          <a:solidFill>
                            <a:srgbClr val="000000"/>
                          </a:solidFill>
                          <a:latin typeface="Calibri"/>
                        </a:rPr>
                        <a:t>bioclipse.net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7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Examples of workflow tools</a:t>
            </a:r>
            <a:endParaRPr/>
          </a:p>
        </p:txBody>
      </p:sp>
    </p:spTree>
  </p:cSld>
  <p:timing>
    <p:tnLst>
      <p:par>
        <p:cTn dur="indefinite" id="7" nodeType="tmRoot" restart="never">
          <p:childTnLst>
            <p:seq>
              <p:cTn id="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Taverna</a:t>
            </a:r>
            <a:endParaRPr/>
          </a:p>
        </p:txBody>
      </p:sp>
      <p:pic>
        <p:nvPicPr>
          <p:cNvPr descr="" id="219" name="Content Placeholder 2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295280"/>
            <a:ext cx="4037400" cy="4524840"/>
          </a:xfrm>
          <a:prstGeom prst="rect">
            <a:avLst/>
          </a:prstGeom>
        </p:spPr>
      </p:pic>
      <p:pic>
        <p:nvPicPr>
          <p:cNvPr descr="" id="220" name="Content Placeholder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48320" y="1295280"/>
            <a:ext cx="4037400" cy="4524840"/>
          </a:xfrm>
          <a:prstGeom prst="rect">
            <a:avLst/>
          </a:prstGeom>
        </p:spPr>
      </p:pic>
    </p:spTree>
  </p:cSld>
  <p:timing>
    <p:tnLst>
      <p:par>
        <p:cTn dur="indefinite" id="9" nodeType="tmRoot" restart="never">
          <p:childTnLst>
            <p:seq>
              <p:cTn id="1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Galaxy</a:t>
            </a:r>
            <a:endParaRPr/>
          </a:p>
        </p:txBody>
      </p:sp>
      <p:pic>
        <p:nvPicPr>
          <p:cNvPr descr="" id="222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921600" y="1523880"/>
            <a:ext cx="7306920" cy="468108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Kepler</a:t>
            </a:r>
            <a:endParaRPr/>
          </a:p>
        </p:txBody>
      </p:sp>
      <p:pic>
        <p:nvPicPr>
          <p:cNvPr descr="" id="224" name="Content Placeholder 2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4037400" cy="4524840"/>
          </a:xfrm>
          <a:prstGeom prst="rect">
            <a:avLst/>
          </a:prstGeom>
        </p:spPr>
      </p:pic>
      <p:pic>
        <p:nvPicPr>
          <p:cNvPr descr="" id="225" name="Content Placeholder 5"/>
          <p:cNvPicPr/>
          <p:nvPr/>
        </p:nvPicPr>
        <p:blipFill>
          <a:blip r:embed="rId2"/>
          <a:stretch>
            <a:fillRect/>
          </a:stretch>
        </p:blipFill>
        <p:spPr>
          <a:xfrm>
            <a:off x="4648320" y="1600200"/>
            <a:ext cx="4037400" cy="4524840"/>
          </a:xfrm>
          <a:prstGeom prst="rect">
            <a:avLst/>
          </a:prstGeom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Galaxy tools</a:t>
            </a:r>
            <a:endParaRPr/>
          </a:p>
        </p:txBody>
      </p:sp>
      <p:sp>
        <p:nvSpPr>
          <p:cNvPr id="227" name="CustomShape 2"/>
          <p:cNvSpPr/>
          <p:nvPr/>
        </p:nvSpPr>
        <p:spPr>
          <a:xfrm>
            <a:off x="685800" y="1453680"/>
            <a:ext cx="8152200" cy="3808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Send and Get data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Upload, fetch, send, submit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Data manipulation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 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Join, sort, filter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Format conversion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 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FASTA, other format operations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Statistics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Regressions, simulations, model tests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NGS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BAM, FASTQ, SOLiD, 454 file operations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RNA analysis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 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cufflinks, tophat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800">
                <a:solidFill>
                  <a:srgbClr val="000000"/>
                </a:solidFill>
                <a:latin typeface="Calibri"/>
              </a:rPr>
              <a:t>Evolution </a:t>
            </a:r>
            <a:r>
              <a:rPr lang="en-US" sz="28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800">
                <a:solidFill>
                  <a:srgbClr val="7f7f7f"/>
                </a:solidFill>
                <a:latin typeface="Calibri"/>
              </a:rPr>
              <a:t>branch lengths, NJ, HyPhy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dur="indefinite" id="11" nodeType="tmRoot" restart="never">
          <p:childTnLst>
            <p:seq>
              <p:cTn id="1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File format conversion</a:t>
            </a:r>
            <a:endParaRPr/>
          </a:p>
        </p:txBody>
      </p:sp>
      <p:sp>
        <p:nvSpPr>
          <p:cNvPr id="229" name="CustomShape 2"/>
          <p:cNvSpPr/>
          <p:nvPr/>
        </p:nvSpPr>
        <p:spPr>
          <a:xfrm>
            <a:off x="765000" y="1441080"/>
            <a:ext cx="2815200" cy="44946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Built-in converters between related file formats are provided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Additional converters can be added</a:t>
            </a:r>
            <a:endParaRPr/>
          </a:p>
        </p:txBody>
      </p:sp>
      <p:pic>
        <p:nvPicPr>
          <p:cNvPr descr="" id="230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3581280" y="1553400"/>
            <a:ext cx="4723200" cy="4039200"/>
          </a:xfrm>
          <a:prstGeom prst="rect">
            <a:avLst/>
          </a:prstGeom>
        </p:spPr>
      </p:pic>
    </p:spTree>
  </p:cSld>
  <p:timing>
    <p:tnLst>
      <p:par>
        <p:cTn dur="indefinite" id="13" nodeType="tmRoot" restart="never">
          <p:childTnLst>
            <p:seq>
              <p:cTn id="1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Galaxy sequence formats</a:t>
            </a:r>
            <a:endParaRPr/>
          </a:p>
        </p:txBody>
      </p:sp>
      <p:sp>
        <p:nvSpPr>
          <p:cNvPr id="232" name="CustomShape 2"/>
          <p:cNvSpPr/>
          <p:nvPr/>
        </p:nvSpPr>
        <p:spPr>
          <a:xfrm>
            <a:off x="914400" y="1803600"/>
            <a:ext cx="7387200" cy="23101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3200">
                <a:solidFill>
                  <a:srgbClr val="000000"/>
                </a:solidFill>
                <a:latin typeface="Calibri"/>
              </a:rPr>
              <a:t>FASTA 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def line, sequence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3200">
                <a:solidFill>
                  <a:srgbClr val="000000"/>
                </a:solidFill>
                <a:latin typeface="Calibri"/>
              </a:rPr>
              <a:t>FASTQ 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–</a:t>
            </a:r>
            <a:r>
              <a:rPr i="1" lang="en-US" sz="2400">
                <a:solidFill>
                  <a:srgbClr val="000000"/>
                </a:solidFill>
                <a:latin typeface="Calibri"/>
              </a:rPr>
              <a:t>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FASTA + quality - SOLEXA: 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3200">
                <a:solidFill>
                  <a:srgbClr val="000000"/>
                </a:solidFill>
                <a:latin typeface="Calibri"/>
              </a:rPr>
              <a:t>ABI/SCF 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binary sequence trace (see below)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3200">
                <a:solidFill>
                  <a:srgbClr val="000000"/>
                </a:solidFill>
                <a:latin typeface="Calibri"/>
              </a:rPr>
              <a:t>SFF (454) 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400">
                <a:solidFill>
                  <a:srgbClr val="7f7f7f"/>
                </a:solidFill>
                <a:latin typeface="Calibri"/>
              </a:rPr>
              <a:t>binary flowgram format</a:t>
            </a:r>
            <a:endParaRPr/>
          </a:p>
        </p:txBody>
      </p:sp>
      <p:pic>
        <p:nvPicPr>
          <p:cNvPr descr="" id="233" name="Picture 9"/>
          <p:cNvPicPr/>
          <p:nvPr/>
        </p:nvPicPr>
        <p:blipFill>
          <a:blip r:embed="rId1"/>
          <a:stretch>
            <a:fillRect/>
          </a:stretch>
        </p:blipFill>
        <p:spPr>
          <a:xfrm>
            <a:off x="841320" y="4140000"/>
            <a:ext cx="7387200" cy="218340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Visualization</a:t>
            </a:r>
            <a:endParaRPr/>
          </a:p>
        </p:txBody>
      </p:sp>
      <p:sp>
        <p:nvSpPr>
          <p:cNvPr id="179" name="CustomShape 2"/>
          <p:cNvSpPr/>
          <p:nvPr/>
        </p:nvSpPr>
        <p:spPr>
          <a:xfrm>
            <a:off x="1477080" y="1303920"/>
            <a:ext cx="6522840" cy="22086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Quality control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View alignments, view variation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Browse, annotate full genome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Visualize analysis steps</a:t>
            </a:r>
            <a:endParaRPr/>
          </a:p>
        </p:txBody>
      </p:sp>
      <p:pic>
        <p:nvPicPr>
          <p:cNvPr descr="" id="180" name="Content Placeholder 4"/>
          <p:cNvPicPr/>
          <p:nvPr/>
        </p:nvPicPr>
        <p:blipFill>
          <a:blip r:embed="rId1"/>
          <a:stretch>
            <a:fillRect/>
          </a:stretch>
        </p:blipFill>
        <p:spPr>
          <a:xfrm>
            <a:off x="1852200" y="3391920"/>
            <a:ext cx="5309640" cy="268380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id="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Galaxy alignment formats</a:t>
            </a:r>
            <a:endParaRPr/>
          </a:p>
        </p:txBody>
      </p:sp>
      <p:sp>
        <p:nvSpPr>
          <p:cNvPr id="235" name="CustomShape 2"/>
          <p:cNvSpPr/>
          <p:nvPr/>
        </p:nvSpPr>
        <p:spPr>
          <a:xfrm>
            <a:off x="731520" y="1396800"/>
            <a:ext cx="7863840" cy="18277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200">
                <a:solidFill>
                  <a:srgbClr val="000000"/>
                </a:solidFill>
                <a:latin typeface="Calibri"/>
              </a:rPr>
              <a:t>MAF </a:t>
            </a:r>
            <a:r>
              <a:rPr lang="en-US" sz="22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200">
                <a:solidFill>
                  <a:srgbClr val="7f7f7f"/>
                </a:solidFill>
                <a:latin typeface="Calibri"/>
              </a:rPr>
              <a:t>multiple alignment format (see below)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200">
                <a:solidFill>
                  <a:srgbClr val="000000"/>
                </a:solidFill>
                <a:latin typeface="Calibri"/>
              </a:rPr>
              <a:t>(S|B)AM </a:t>
            </a:r>
            <a:r>
              <a:rPr i="1" lang="en-US" sz="22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200">
                <a:solidFill>
                  <a:srgbClr val="7f7f7f"/>
                </a:solidFill>
                <a:latin typeface="Calibri"/>
              </a:rPr>
              <a:t>text or binary format for reads and ref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200">
                <a:solidFill>
                  <a:srgbClr val="000000"/>
                </a:solidFill>
                <a:latin typeface="Calibri"/>
              </a:rPr>
              <a:t>AXT </a:t>
            </a:r>
            <a:r>
              <a:rPr lang="en-US" sz="22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200">
                <a:solidFill>
                  <a:srgbClr val="7f7f7f"/>
                </a:solidFill>
                <a:latin typeface="Calibri"/>
              </a:rPr>
              <a:t>pairwise alignment, from LAV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200">
                <a:solidFill>
                  <a:srgbClr val="000000"/>
                </a:solidFill>
                <a:latin typeface="Calibri"/>
              </a:rPr>
              <a:t>LAV </a:t>
            </a:r>
            <a:r>
              <a:rPr lang="en-US" sz="2200">
                <a:solidFill>
                  <a:srgbClr val="000000"/>
                </a:solidFill>
                <a:latin typeface="Calibri"/>
              </a:rPr>
              <a:t>– </a:t>
            </a:r>
            <a:r>
              <a:rPr i="1" lang="en-US" sz="2200">
                <a:solidFill>
                  <a:srgbClr val="7f7f7f"/>
                </a:solidFill>
                <a:latin typeface="Calibri"/>
              </a:rPr>
              <a:t>BLASTZ output, pairwise alignment</a:t>
            </a:r>
            <a:endParaRPr/>
          </a:p>
        </p:txBody>
      </p:sp>
      <p:pic>
        <p:nvPicPr>
          <p:cNvPr descr="" id="23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618120" y="2981880"/>
            <a:ext cx="7864200" cy="2589840"/>
          </a:xfrm>
          <a:prstGeom prst="rect">
            <a:avLst/>
          </a:prstGeom>
        </p:spPr>
      </p:pic>
    </p:spTree>
  </p:cSld>
  <p:timing>
    <p:tnLst>
      <p:par>
        <p:cTn dur="indefinite" id="15" nodeType="tmRoot" restart="never">
          <p:childTnLst>
            <p:seq>
              <p:cTn id="1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Galaxy interval/feature formats</a:t>
            </a:r>
            <a:endParaRPr/>
          </a:p>
        </p:txBody>
      </p:sp>
      <p:sp>
        <p:nvSpPr>
          <p:cNvPr id="238" name="CustomShape 2"/>
          <p:cNvSpPr/>
          <p:nvPr/>
        </p:nvSpPr>
        <p:spPr>
          <a:xfrm>
            <a:off x="755640" y="1828800"/>
            <a:ext cx="2970720" cy="45709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BED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i="1" lang="en-US" sz="2100">
                <a:solidFill>
                  <a:srgbClr val="7f7f7f"/>
                </a:solidFill>
                <a:latin typeface="Calibri"/>
              </a:rPr>
              <a:t>chrom, start, end, …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INTERVAL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i="1" lang="en-US" sz="2100">
                <a:solidFill>
                  <a:srgbClr val="7f7f7f"/>
                </a:solidFill>
                <a:latin typeface="Calibri"/>
              </a:rPr>
              <a:t>BED with headers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GFF (GFF3)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i="1" lang="en-US" sz="2100">
                <a:solidFill>
                  <a:srgbClr val="7f7f7f"/>
                </a:solidFill>
                <a:latin typeface="Calibri"/>
              </a:rPr>
              <a:t>like BED and interval, but 1-based inclusive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WIG(GLE)</a:t>
            </a:r>
            <a:r>
              <a:rPr lang="en-US" sz="2400">
                <a:solidFill>
                  <a:srgbClr val="000000"/>
                </a:solidFill>
                <a:latin typeface="Calibri"/>
              </a:rPr>
              <a:t>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i="1" lang="en-US" sz="2100">
                <a:solidFill>
                  <a:srgbClr val="7f7f7f"/>
                </a:solidFill>
                <a:latin typeface="Calibri"/>
              </a:rPr>
              <a:t>dense, continuous-valued tracks</a:t>
            </a:r>
            <a:endParaRPr/>
          </a:p>
        </p:txBody>
      </p:sp>
      <p:pic>
        <p:nvPicPr>
          <p:cNvPr descr="" id="239" name="Content Placeholder 4"/>
          <p:cNvPicPr/>
          <p:nvPr/>
        </p:nvPicPr>
        <p:blipFill>
          <a:blip r:embed="rId1"/>
          <a:stretch>
            <a:fillRect/>
          </a:stretch>
        </p:blipFill>
        <p:spPr>
          <a:xfrm>
            <a:off x="3727440" y="1746360"/>
            <a:ext cx="4805640" cy="4805640"/>
          </a:xfrm>
          <a:prstGeom prst="rect">
            <a:avLst/>
          </a:prstGeom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Other data formats</a:t>
            </a:r>
            <a:endParaRPr/>
          </a:p>
        </p:txBody>
      </p:sp>
      <p:sp>
        <p:nvSpPr>
          <p:cNvPr id="241" name="CustomShape 2"/>
          <p:cNvSpPr/>
          <p:nvPr/>
        </p:nvSpPr>
        <p:spPr>
          <a:xfrm>
            <a:off x="1130400" y="1318320"/>
            <a:ext cx="7539840" cy="35802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Calibri"/>
              </a:rPr>
              <a:t>In addition to interval/feature tabular data as listed previously, other files with similar properties can be processed by some tools: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7f7f7f"/>
                </a:solidFill>
                <a:latin typeface="Calibri"/>
              </a:rPr>
              <a:t>*.txt tab-separated values (e.g. tabular FASTA)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7f7f7f"/>
                </a:solidFill>
                <a:latin typeface="Calibri"/>
              </a:rPr>
              <a:t>HTML (for additional prose)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7f7f7f"/>
                </a:solidFill>
                <a:latin typeface="Calibri"/>
              </a:rPr>
              <a:t>LPED/PBED (to describe SNPs, really two files, one for coordinates, other for alleles)</a:t>
            </a:r>
            <a:endParaRPr/>
          </a:p>
        </p:txBody>
      </p:sp>
    </p:spTree>
  </p:cSld>
  <p:timing>
    <p:tnLst>
      <p:par>
        <p:cTn dur="indefinite" id="17" nodeType="tmRoot" restart="never">
          <p:childTnLst>
            <p:seq>
              <p:cTn id="18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Provenance, histories</a:t>
            </a:r>
            <a:endParaRPr/>
          </a:p>
        </p:txBody>
      </p:sp>
      <p:sp>
        <p:nvSpPr>
          <p:cNvPr id="243" name="CustomShape 2"/>
          <p:cNvSpPr/>
          <p:nvPr/>
        </p:nvSpPr>
        <p:spPr>
          <a:xfrm>
            <a:off x="380880" y="1600200"/>
            <a:ext cx="2818440" cy="45709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Where do the data come from?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How were they altered?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Galaxy tracks the history of data.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Histories can be converted to workflows</a:t>
            </a:r>
            <a:endParaRPr/>
          </a:p>
        </p:txBody>
      </p:sp>
      <p:pic>
        <p:nvPicPr>
          <p:cNvPr descr="" id="244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3352680" y="1676520"/>
            <a:ext cx="2126520" cy="4494600"/>
          </a:xfrm>
          <a:prstGeom prst="rect">
            <a:avLst/>
          </a:prstGeom>
        </p:spPr>
      </p:pic>
      <p:pic>
        <p:nvPicPr>
          <p:cNvPr descr="" id="245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5880" y="1689120"/>
            <a:ext cx="2589840" cy="4482000"/>
          </a:xfrm>
          <a:prstGeom prst="rect">
            <a:avLst/>
          </a:prstGeom>
        </p:spPr>
      </p:pic>
      <p:sp>
        <p:nvSpPr>
          <p:cNvPr id="246" name="CustomShape 3"/>
          <p:cNvSpPr/>
          <p:nvPr/>
        </p:nvSpPr>
        <p:spPr>
          <a:xfrm>
            <a:off x="5479200" y="1737360"/>
            <a:ext cx="830160" cy="2377440"/>
          </a:xfrm>
          <a:prstGeom prst="straightConnector1">
            <a:avLst/>
          </a:prstGeom>
          <a:ln w="25560">
            <a:solidFill>
              <a:srgbClr val="4f81bd"/>
            </a:solidFill>
            <a:round/>
            <a:tailEnd len="med" type="triangle" w="med"/>
          </a:ln>
        </p:spPr>
      </p:sp>
    </p:spTree>
  </p:cSld>
  <p:timing>
    <p:tnLst>
      <p:par>
        <p:cTn dur="indefinite" id="19" nodeType="tmRoot" restart="never">
          <p:childTnLst>
            <p:seq>
              <p:cTn id="20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Creating a workflow</a:t>
            </a:r>
            <a:endParaRPr/>
          </a:p>
        </p:txBody>
      </p:sp>
      <p:pic>
        <p:nvPicPr>
          <p:cNvPr descr="" id="248" name="Content Placeholder 4"/>
          <p:cNvPicPr/>
          <p:nvPr/>
        </p:nvPicPr>
        <p:blipFill>
          <a:blip r:embed="rId1"/>
          <a:stretch>
            <a:fillRect/>
          </a:stretch>
        </p:blipFill>
        <p:spPr>
          <a:xfrm>
            <a:off x="2138400" y="1600200"/>
            <a:ext cx="4865760" cy="4524840"/>
          </a:xfrm>
          <a:prstGeom prst="rect">
            <a:avLst/>
          </a:prstGeom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Workflow editor</a:t>
            </a:r>
            <a:endParaRPr/>
          </a:p>
        </p:txBody>
      </p:sp>
      <p:pic>
        <p:nvPicPr>
          <p:cNvPr descr="" id="25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95280" y="1523880"/>
            <a:ext cx="6596640" cy="5066640"/>
          </a:xfrm>
          <a:prstGeom prst="rect">
            <a:avLst/>
          </a:prstGeom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Exercise: galaxy</a:t>
            </a:r>
            <a:endParaRPr/>
          </a:p>
        </p:txBody>
      </p:sp>
      <p:sp>
        <p:nvSpPr>
          <p:cNvPr id="252" name="CustomShape 2"/>
          <p:cNvSpPr/>
          <p:nvPr/>
        </p:nvSpPr>
        <p:spPr>
          <a:xfrm>
            <a:off x="457200" y="1523880"/>
            <a:ext cx="8228520" cy="452484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Copy galaxy-dist over from /gsd/To_Participants/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Start it up using the run.sh shell script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Open a browser window to 127.0.0.1:8080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Create an account (User &gt; Register)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dur="indefinite" id="21" nodeType="tmRoot" restart="never">
          <p:childTnLst>
            <p:seq>
              <p:cTn id="22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tview</a:t>
            </a:r>
            <a:endParaRPr/>
          </a:p>
        </p:txBody>
      </p:sp>
      <p:pic>
        <p:nvPicPr>
          <p:cNvPr descr="" id="182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520" cy="4524840"/>
          </a:xfrm>
          <a:prstGeom prst="rect">
            <a:avLst/>
          </a:prstGeom>
        </p:spPr>
      </p:pic>
      <p:sp>
        <p:nvSpPr>
          <p:cNvPr id="183" name="CustomShape 2"/>
          <p:cNvSpPr/>
          <p:nvPr/>
        </p:nvSpPr>
        <p:spPr>
          <a:xfrm>
            <a:off x="2636640" y="6248520"/>
            <a:ext cx="3870000" cy="363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http://samtools.sourceforge.net/</a:t>
            </a:r>
            <a:endParaRPr/>
          </a:p>
        </p:txBody>
      </p:sp>
      <p:sp>
        <p:nvSpPr>
          <p:cNvPr id="184" name="CustomShape 3"/>
          <p:cNvSpPr/>
          <p:nvPr/>
        </p:nvSpPr>
        <p:spPr>
          <a:xfrm>
            <a:off x="835920" y="1230840"/>
            <a:ext cx="7440840" cy="2721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BamView</a:t>
            </a:r>
            <a:endParaRPr/>
          </a:p>
        </p:txBody>
      </p:sp>
      <p:pic>
        <p:nvPicPr>
          <p:cNvPr descr="" id="186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520" cy="4524840"/>
          </a:xfrm>
          <a:prstGeom prst="rect">
            <a:avLst/>
          </a:prstGeom>
        </p:spPr>
      </p:pic>
      <p:sp>
        <p:nvSpPr>
          <p:cNvPr id="187" name="CustomShape 2"/>
          <p:cNvSpPr/>
          <p:nvPr/>
        </p:nvSpPr>
        <p:spPr>
          <a:xfrm>
            <a:off x="2645280" y="6248520"/>
            <a:ext cx="3848760" cy="363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http://bamview.sourceforge.net/</a:t>
            </a:r>
            <a:endParaRPr/>
          </a:p>
        </p:txBody>
      </p:sp>
      <p:sp>
        <p:nvSpPr>
          <p:cNvPr id="188" name="CustomShape 3"/>
          <p:cNvSpPr/>
          <p:nvPr/>
        </p:nvSpPr>
        <p:spPr>
          <a:xfrm>
            <a:off x="835920" y="1230840"/>
            <a:ext cx="7440840" cy="2721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GenoViewer</a:t>
            </a:r>
            <a:endParaRPr/>
          </a:p>
        </p:txBody>
      </p:sp>
      <p:sp>
        <p:nvSpPr>
          <p:cNvPr id="190" name="CustomShape 2"/>
          <p:cNvSpPr/>
          <p:nvPr/>
        </p:nvSpPr>
        <p:spPr>
          <a:xfrm>
            <a:off x="2849400" y="6248520"/>
            <a:ext cx="3444840" cy="363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http://www.genoviewer.com/</a:t>
            </a:r>
            <a:endParaRPr/>
          </a:p>
        </p:txBody>
      </p:sp>
      <p:pic>
        <p:nvPicPr>
          <p:cNvPr descr="" id="191" name="Content Placeholder 6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744200"/>
            <a:ext cx="8228520" cy="4524840"/>
          </a:xfrm>
          <a:prstGeom prst="rect">
            <a:avLst/>
          </a:prstGeom>
        </p:spPr>
      </p:pic>
      <p:sp>
        <p:nvSpPr>
          <p:cNvPr id="192" name="CustomShape 3"/>
          <p:cNvSpPr/>
          <p:nvPr/>
        </p:nvSpPr>
        <p:spPr>
          <a:xfrm>
            <a:off x="835920" y="1446840"/>
            <a:ext cx="7440840" cy="2721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  <p:timing>
    <p:tnLst>
      <p:par>
        <p:cTn dur="indefinite" id="3" nodeType="tmRoot" restart="never">
          <p:childTnLst>
            <p:seq>
              <p:cTn id="4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MagicViewer</a:t>
            </a:r>
            <a:endParaRPr/>
          </a:p>
        </p:txBody>
      </p:sp>
      <p:sp>
        <p:nvSpPr>
          <p:cNvPr id="194" name="CustomShape 2"/>
          <p:cNvSpPr/>
          <p:nvPr/>
        </p:nvSpPr>
        <p:spPr>
          <a:xfrm>
            <a:off x="2208960" y="6392520"/>
            <a:ext cx="4725000" cy="363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http://bioinformatics.zj.cn/magicviewer/</a:t>
            </a:r>
            <a:endParaRPr/>
          </a:p>
        </p:txBody>
      </p:sp>
      <p:pic>
        <p:nvPicPr>
          <p:cNvPr descr="" id="195" name="Content Placeholder 7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852200"/>
            <a:ext cx="8228520" cy="4524840"/>
          </a:xfrm>
          <a:prstGeom prst="rect">
            <a:avLst/>
          </a:prstGeom>
        </p:spPr>
      </p:pic>
      <p:sp>
        <p:nvSpPr>
          <p:cNvPr id="196" name="CustomShape 3"/>
          <p:cNvSpPr/>
          <p:nvPr/>
        </p:nvSpPr>
        <p:spPr>
          <a:xfrm>
            <a:off x="835920" y="1554840"/>
            <a:ext cx="7440840" cy="2721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  <p:timing>
    <p:tnLst>
      <p:par>
        <p:cTn dur="indefinite" id="5" nodeType="tmRoot" restart="never">
          <p:childTnLst>
            <p:seq>
              <p:cTn id="6" nodeType="mainSeq">
                <p:childTnLst/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Tablet</a:t>
            </a:r>
            <a:endParaRPr/>
          </a:p>
        </p:txBody>
      </p:sp>
      <p:sp>
        <p:nvSpPr>
          <p:cNvPr id="198" name="CustomShape 2"/>
          <p:cNvSpPr/>
          <p:nvPr/>
        </p:nvSpPr>
        <p:spPr>
          <a:xfrm>
            <a:off x="2825640" y="6248520"/>
            <a:ext cx="3492000" cy="363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http://bioinf.scri.ac.uk/tablet/</a:t>
            </a:r>
            <a:endParaRPr/>
          </a:p>
        </p:txBody>
      </p:sp>
      <p:pic>
        <p:nvPicPr>
          <p:cNvPr descr="" id="199" name="Content Placeholder 6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520" cy="4524840"/>
          </a:xfrm>
          <a:prstGeom prst="rect">
            <a:avLst/>
          </a:prstGeom>
        </p:spPr>
      </p:pic>
      <p:sp>
        <p:nvSpPr>
          <p:cNvPr id="200" name="CustomShape 3"/>
          <p:cNvSpPr/>
          <p:nvPr/>
        </p:nvSpPr>
        <p:spPr>
          <a:xfrm>
            <a:off x="835920" y="1230840"/>
            <a:ext cx="7440840" cy="2721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NGS data viewers: IGV</a:t>
            </a:r>
            <a:endParaRPr/>
          </a:p>
        </p:txBody>
      </p:sp>
      <p:sp>
        <p:nvSpPr>
          <p:cNvPr id="202" name="CustomShape 2"/>
          <p:cNvSpPr/>
          <p:nvPr/>
        </p:nvSpPr>
        <p:spPr>
          <a:xfrm>
            <a:off x="2547000" y="6248520"/>
            <a:ext cx="4050000" cy="363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http://www.broadinstitute.org/igv/</a:t>
            </a:r>
            <a:endParaRPr/>
          </a:p>
        </p:txBody>
      </p:sp>
      <p:pic>
        <p:nvPicPr>
          <p:cNvPr descr="" id="203" name="Content Placeholder 7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520" cy="4524840"/>
          </a:xfrm>
          <a:prstGeom prst="rect">
            <a:avLst/>
          </a:prstGeom>
        </p:spPr>
      </p:pic>
      <p:sp>
        <p:nvSpPr>
          <p:cNvPr id="204" name="CustomShape 3"/>
          <p:cNvSpPr/>
          <p:nvPr/>
        </p:nvSpPr>
        <p:spPr>
          <a:xfrm>
            <a:off x="835920" y="1230840"/>
            <a:ext cx="7440840" cy="2721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Calibri"/>
              </a:rPr>
              <a:t>See "NGS Viewers Reviewed": http://jermdemo.blogspot.nl/2010/08/ngs-viewers-reviewed.html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</p:spPr>
        <p:txBody>
          <a:bodyPr anchor="ctr" bIns="45000" lIns="90000" rIns="90000" tIns="45000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Genome browsers: Gbrowse2</a:t>
            </a:r>
            <a:endParaRPr/>
          </a:p>
        </p:txBody>
      </p:sp>
      <p:sp>
        <p:nvSpPr>
          <p:cNvPr id="206" name="CustomShape 2"/>
          <p:cNvSpPr/>
          <p:nvPr/>
        </p:nvSpPr>
        <p:spPr>
          <a:xfrm>
            <a:off x="2773800" y="6248520"/>
            <a:ext cx="3595680" cy="36396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http://gmod.org/wiki/GBrowse</a:t>
            </a:r>
            <a:endParaRPr/>
          </a:p>
        </p:txBody>
      </p:sp>
      <p:pic>
        <p:nvPicPr>
          <p:cNvPr descr="" id="207" name="Content Placeholder 6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600200"/>
            <a:ext cx="8228520" cy="452484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